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1"/>
  </p:sldMasterIdLst>
  <p:notesMasterIdLst>
    <p:notesMasterId r:id="rId47"/>
  </p:notesMasterIdLst>
  <p:sldIdLst>
    <p:sldId id="355" r:id="rId2"/>
    <p:sldId id="323" r:id="rId3"/>
    <p:sldId id="271" r:id="rId4"/>
    <p:sldId id="324" r:id="rId5"/>
    <p:sldId id="258" r:id="rId6"/>
    <p:sldId id="336" r:id="rId7"/>
    <p:sldId id="294" r:id="rId8"/>
    <p:sldId id="330" r:id="rId9"/>
    <p:sldId id="338" r:id="rId10"/>
    <p:sldId id="340" r:id="rId11"/>
    <p:sldId id="344" r:id="rId12"/>
    <p:sldId id="385" r:id="rId13"/>
    <p:sldId id="364" r:id="rId14"/>
    <p:sldId id="365" r:id="rId15"/>
    <p:sldId id="348" r:id="rId16"/>
    <p:sldId id="386" r:id="rId17"/>
    <p:sldId id="387" r:id="rId18"/>
    <p:sldId id="388" r:id="rId19"/>
    <p:sldId id="392" r:id="rId20"/>
    <p:sldId id="389" r:id="rId21"/>
    <p:sldId id="391" r:id="rId22"/>
    <p:sldId id="393" r:id="rId23"/>
    <p:sldId id="394" r:id="rId24"/>
    <p:sldId id="402" r:id="rId25"/>
    <p:sldId id="395" r:id="rId26"/>
    <p:sldId id="396" r:id="rId27"/>
    <p:sldId id="398" r:id="rId28"/>
    <p:sldId id="403" r:id="rId29"/>
    <p:sldId id="397" r:id="rId30"/>
    <p:sldId id="404" r:id="rId31"/>
    <p:sldId id="405" r:id="rId32"/>
    <p:sldId id="399" r:id="rId33"/>
    <p:sldId id="322" r:id="rId34"/>
    <p:sldId id="371" r:id="rId35"/>
    <p:sldId id="361" r:id="rId36"/>
    <p:sldId id="366" r:id="rId37"/>
    <p:sldId id="377" r:id="rId38"/>
    <p:sldId id="406" r:id="rId39"/>
    <p:sldId id="401" r:id="rId40"/>
    <p:sldId id="373" r:id="rId41"/>
    <p:sldId id="378" r:id="rId42"/>
    <p:sldId id="382" r:id="rId43"/>
    <p:sldId id="407" r:id="rId44"/>
    <p:sldId id="408" r:id="rId45"/>
    <p:sldId id="269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6FC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7537" autoAdjust="0"/>
  </p:normalViewPr>
  <p:slideViewPr>
    <p:cSldViewPr>
      <p:cViewPr varScale="1">
        <p:scale>
          <a:sx n="81" d="100"/>
          <a:sy n="81" d="100"/>
        </p:scale>
        <p:origin x="-16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DD2D1C6-6B36-48CF-B3E3-1146E90BB550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1CBD6BD-7B43-4CB9-A9F0-9951C230D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69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03BDD6-15ED-47A5-9489-86142725372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16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043322-C356-4DE9-8C7C-5F040E95A181}" type="slidenum">
              <a:rPr lang="ru-RU" altLang="ru-RU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C37AF4-83B9-4227-A19D-65EEDF32CB5F}" type="slidenum">
              <a:rPr lang="ru-RU" altLang="ru-RU"/>
              <a:pPr/>
              <a:t>27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BD6BD-7B43-4CB9-A9F0-9951C230D905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27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2" y="533402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1" y="3843868"/>
            <a:ext cx="4954251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22033-A3DE-40A9-B0E4-50C8F45E2C66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4EB17-5C6E-47F8-977A-78744629E6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01341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3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361254-485F-4CB2-BB76-1567B0B2FA26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CF521-D4E2-42BC-86F6-109F718C0C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31478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361254-485F-4CB2-BB76-1567B0B2FA26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CF521-D4E2-42BC-86F6-109F718C0C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63869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5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1" y="3429001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2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361254-485F-4CB2-BB76-1567B0B2FA26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CF521-D4E2-42BC-86F6-109F718C0C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3" y="71062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3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916212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2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2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361254-485F-4CB2-BB76-1567B0B2FA26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CF521-D4E2-42BC-86F6-109F718C0C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98494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5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2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361254-485F-4CB2-BB76-1567B0B2FA26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CF521-D4E2-42BC-86F6-109F718C0C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3" y="71062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3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629074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533400"/>
            <a:ext cx="7525659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2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7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361254-485F-4CB2-BB76-1567B0B2FA26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CF521-D4E2-42BC-86F6-109F718C0C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18469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45566D-0E19-4DEB-9FFD-5E2C73951B05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7DADB-81B4-4778-A7D6-114AF98CB1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58750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5" y="533400"/>
            <a:ext cx="2044195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2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17AD4D-E066-40F4-8F58-CC9040FF3022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A57B8-A785-404B-AFC2-33E5146BAB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936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6FB815-D1E6-4E54-9B0F-EAB782F9C07A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C8F23-0B46-4BA1-AEC5-E96A34A4D9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5796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2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4487335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928EF-DC38-4713-8295-DF965CD9431A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BA9B6-3529-4D32-9C67-2843FF47DB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62142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3" y="533402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3" y="533401"/>
            <a:ext cx="3948239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F08A23-E614-4CD4-A77C-AFA2FB691D19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344D7-918F-4829-B856-21901EE0E3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10494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7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1" y="1143002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7" y="566739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5" y="1143001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4A29-2B74-4AEA-9901-ED38A818ABBA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6E67E-13B0-42BB-A3B4-1DF08223B4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3181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BB812-16E0-424B-89E0-A2728BBCCF7B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E08A4-036E-498C-802D-53D5912824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1168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D2785F-CE95-49DC-8E47-AFDE1D03BBA5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5E997-0233-4EF5-93A7-0CAD77FFB7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40559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DAC25A-8F91-4DF9-83A2-7EB27F1DA5CC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D2A64-D2BF-489F-9AFF-C5043ACA3A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1999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1" y="1447800"/>
            <a:ext cx="3563259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2" y="914400"/>
            <a:ext cx="3280975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30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2849CB-51CC-4287-BB13-F194A5F008CD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2" y="6172202"/>
            <a:ext cx="58117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79889-0EAE-4446-8664-FD1BE896D7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2837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9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7" y="6172205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D361254-485F-4CB2-BB76-1567B0B2FA26}" type="datetimeFigureOut">
              <a:rPr lang="ru-RU" smtClean="0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2" y="6172202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8" y="5578480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EECF521-D4E2-42BC-86F6-109F718C0C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41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291" y="404664"/>
            <a:ext cx="72728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Ютазы </a:t>
            </a:r>
            <a:r>
              <a:rPr lang="ru-RU" sz="4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</a:t>
            </a:r>
            <a:r>
              <a:rPr lang="ru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t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районы </a:t>
            </a:r>
            <a:r>
              <a:rPr lang="ru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</a:t>
            </a:r>
            <a:r>
              <a:rPr lang="tt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әрәкәшле авыл җирлеге халкы белән очрашу</a:t>
            </a:r>
          </a:p>
          <a:p>
            <a:pPr algn="ctr"/>
            <a:r>
              <a:rPr lang="tt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Январь, 202</a:t>
            </a:r>
            <a:r>
              <a:rPr lang="en-US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tt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ел</a:t>
            </a:r>
          </a:p>
          <a:p>
            <a:pPr algn="ctr"/>
            <a:endParaRPr lang="tt-RU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t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Встреча с </a:t>
            </a:r>
            <a:r>
              <a:rPr lang="tt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</a:t>
            </a:r>
            <a:r>
              <a:rPr lang="tt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селением </a:t>
            </a:r>
            <a:r>
              <a:rPr lang="tt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Каракашлинского сельского поселения Ютазинского муниципального района</a:t>
            </a:r>
          </a:p>
          <a:p>
            <a:pPr algn="ctr"/>
            <a:r>
              <a:rPr lang="tt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Январь, 202</a:t>
            </a:r>
            <a:r>
              <a:rPr lang="en-US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tt-RU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год</a:t>
            </a:r>
            <a:endParaRPr lang="ru-RU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63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14348" y="214291"/>
            <a:ext cx="80341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Ликвидация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несанкционированной свалки </a:t>
            </a:r>
            <a:r>
              <a:rPr lang="ru-RU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н.п.Каракашлы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на.500 т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рублей.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30173"/>
            <a:ext cx="7920880" cy="39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42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14926"/>
            <a:ext cx="871296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/>
              <a:t> </a:t>
            </a:r>
            <a:r>
              <a:rPr lang="tt-RU" sz="2800" b="1" i="1" dirty="0">
                <a:solidFill>
                  <a:schemeClr val="bg1"/>
                </a:solidFill>
              </a:rPr>
              <a:t>За счет средств местного бюджета выполнены следующие </a:t>
            </a:r>
            <a:r>
              <a:rPr lang="tt-RU" sz="2800" b="1" i="1" dirty="0" smtClean="0">
                <a:solidFill>
                  <a:schemeClr val="bg1"/>
                </a:solidFill>
              </a:rPr>
              <a:t>мероприятия:</a:t>
            </a:r>
          </a:p>
          <a:p>
            <a:r>
              <a:rPr lang="tt-RU" sz="2400" dirty="0" smtClean="0"/>
              <a:t>- Приобретение </a:t>
            </a:r>
            <a:r>
              <a:rPr lang="tt-RU" sz="2400" dirty="0"/>
              <a:t>и установка </a:t>
            </a:r>
            <a:r>
              <a:rPr lang="tt-RU" sz="2400" dirty="0" smtClean="0"/>
              <a:t>табличек </a:t>
            </a:r>
            <a:r>
              <a:rPr lang="tt-RU" sz="2400" dirty="0"/>
              <a:t>на памятник ВОВ </a:t>
            </a:r>
            <a:r>
              <a:rPr lang="ru-RU" sz="2400" dirty="0" smtClean="0"/>
              <a:t>н.</a:t>
            </a:r>
            <a:r>
              <a:rPr lang="tt-RU" sz="2400" dirty="0" smtClean="0"/>
              <a:t>п.Урал</a:t>
            </a:r>
            <a:r>
              <a:rPr lang="tt-RU" sz="2400" dirty="0"/>
              <a:t>– </a:t>
            </a:r>
            <a:r>
              <a:rPr lang="tt-RU" sz="2400" dirty="0" smtClean="0"/>
              <a:t>4 200руб;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- Изготовление  мемориальной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доски павшим войнам ВОВ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н.п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Ак-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Чишма</a:t>
            </a:r>
            <a:r>
              <a:rPr lang="tt-RU" sz="2400" dirty="0" smtClean="0"/>
              <a:t>– 42 500руб;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- Ремонт   обелисков – 16 805руб;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/>
              <a:t>-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Очистка дорог от снега – 120 000руб;</a:t>
            </a:r>
            <a:endParaRPr lang="ru-RU" sz="2400" dirty="0"/>
          </a:p>
          <a:p>
            <a:r>
              <a:rPr lang="tt-RU" sz="2400" dirty="0" smtClean="0"/>
              <a:t>- Постановка </a:t>
            </a:r>
            <a:r>
              <a:rPr lang="tt-RU" sz="2400" dirty="0"/>
              <a:t>на кадастровый учёт – </a:t>
            </a:r>
            <a:r>
              <a:rPr lang="tt-RU" sz="2400" dirty="0" smtClean="0"/>
              <a:t>24 010руб</a:t>
            </a:r>
            <a:r>
              <a:rPr lang="tt-RU" sz="2400" dirty="0"/>
              <a:t>;</a:t>
            </a:r>
            <a:endParaRPr lang="ru-RU" sz="2400" dirty="0"/>
          </a:p>
          <a:p>
            <a:r>
              <a:rPr lang="ru-RU" sz="2400" dirty="0" smtClean="0"/>
              <a:t>-</a:t>
            </a:r>
            <a:r>
              <a:rPr lang="ru-RU" sz="2400" dirty="0" err="1" smtClean="0"/>
              <a:t>Тех.план</a:t>
            </a:r>
            <a:r>
              <a:rPr lang="ru-RU" sz="2400" dirty="0" smtClean="0"/>
              <a:t> детского парка </a:t>
            </a:r>
            <a:r>
              <a:rPr lang="ru-RU" sz="2400" dirty="0" err="1" smtClean="0"/>
              <a:t>с.Каракашлы</a:t>
            </a:r>
            <a:r>
              <a:rPr lang="ru-RU" sz="2400" dirty="0" smtClean="0"/>
              <a:t> -13 000руб; </a:t>
            </a:r>
            <a:endParaRPr lang="ru-RU" sz="2400" dirty="0"/>
          </a:p>
          <a:p>
            <a:r>
              <a:rPr lang="tt-RU" sz="2400" dirty="0" smtClean="0"/>
              <a:t>- Ремонт водопровода в н.п.Салкын-Чишма– 170 865руб;</a:t>
            </a:r>
            <a:endParaRPr lang="ru-RU" sz="2400" dirty="0"/>
          </a:p>
          <a:p>
            <a:r>
              <a:rPr lang="tt-RU" sz="2400" dirty="0" smtClean="0"/>
              <a:t>- Ремонт </a:t>
            </a:r>
            <a:r>
              <a:rPr lang="tt-RU" sz="2400" dirty="0"/>
              <a:t>водопровода в </a:t>
            </a:r>
            <a:r>
              <a:rPr lang="tt-RU" sz="2400" dirty="0" smtClean="0"/>
              <a:t>н.п.Каракашлы </a:t>
            </a:r>
            <a:r>
              <a:rPr lang="tt-RU" sz="2400" dirty="0" smtClean="0"/>
              <a:t>ул.Габбасова </a:t>
            </a:r>
            <a:r>
              <a:rPr lang="tt-RU" sz="2400" dirty="0" smtClean="0"/>
              <a:t>– 10 000руб.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46324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253406" cy="1584176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/>
            </a:r>
            <a:br>
              <a:rPr lang="ru-RU" sz="2700" b="1" i="1" dirty="0" smtClean="0">
                <a:solidFill>
                  <a:schemeClr val="bg1"/>
                </a:solidFill>
              </a:rPr>
            </a:br>
            <a:r>
              <a:rPr lang="ru-RU" sz="2700" b="1" i="1" dirty="0" smtClean="0">
                <a:solidFill>
                  <a:schemeClr val="bg1"/>
                </a:solidFill>
              </a:rPr>
              <a:t>За </a:t>
            </a:r>
            <a:r>
              <a:rPr lang="ru-RU" sz="2700" b="1" i="1" dirty="0" smtClean="0">
                <a:solidFill>
                  <a:schemeClr val="bg1"/>
                </a:solidFill>
              </a:rPr>
              <a:t>счет средств местного бюджета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tt-RU" sz="2700" dirty="0" smtClean="0"/>
              <a:t>Приобретение и установка табличек на памятник ВОВ </a:t>
            </a:r>
            <a:r>
              <a:rPr lang="ru-RU" sz="2700" dirty="0" smtClean="0"/>
              <a:t>н.</a:t>
            </a:r>
            <a:r>
              <a:rPr lang="tt-RU" sz="2700" dirty="0" smtClean="0"/>
              <a:t>п.Урал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204864"/>
            <a:ext cx="7776864" cy="40324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 descr="D:\урал1\Урал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2181984"/>
            <a:ext cx="3528392" cy="29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урал1\урал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3451230"/>
            <a:ext cx="37158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8496946" cy="1584176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Изготовление  мемориальной доски павшим войнам ВОВ в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н.п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Ак-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Чишма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988840"/>
            <a:ext cx="316835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444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1" y="332656"/>
            <a:ext cx="8289128" cy="1512168"/>
          </a:xfrm>
        </p:spPr>
        <p:txBody>
          <a:bodyPr>
            <a:normAutofit/>
          </a:bodyPr>
          <a:lstStyle/>
          <a:p>
            <a:endParaRPr lang="ru-RU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Ремонт   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обелисков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G:\Диск С\Пользователи\user\Мои документы\Парки,памятники\IMG_20200714_09405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520280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2" y="1412776"/>
            <a:ext cx="2818231" cy="47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G:\Диск С\Пользователи\user\Мои документы\Парки,памятники\IMG_20200714_09030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0" y="1412776"/>
            <a:ext cx="2738359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625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4437112"/>
            <a:ext cx="6554867" cy="152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33400" y="533401"/>
            <a:ext cx="8431088" cy="1239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ОЧИСТКА   ДОРОГ   ОТ  СНЕГА  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ПК\Desktop\ФОТО 2021год\IMG-20220110-WA00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20" y="1916832"/>
            <a:ext cx="6912768" cy="4395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308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1" y="533403"/>
            <a:ext cx="8253443" cy="538145"/>
          </a:xfrm>
        </p:spPr>
        <p:txBody>
          <a:bodyPr>
            <a:noAutofit/>
          </a:bodyPr>
          <a:lstStyle/>
          <a:p>
            <a:r>
              <a:rPr lang="tt-RU" sz="2400" dirty="0"/>
              <a:t>Ремонт водопровода в н.п.Салкын-Чишма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3" y="1285860"/>
            <a:ext cx="8715436" cy="53578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" y="1285860"/>
            <a:ext cx="3421613" cy="3007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93096"/>
            <a:ext cx="3266169" cy="23368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788" y="1285860"/>
            <a:ext cx="3660932" cy="300723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2" y="116633"/>
            <a:ext cx="8610598" cy="1097790"/>
          </a:xfrm>
        </p:spPr>
        <p:txBody>
          <a:bodyPr>
            <a:normAutofit fontScale="90000"/>
          </a:bodyPr>
          <a:lstStyle/>
          <a:p>
            <a:r>
              <a:rPr lang="tt-RU" sz="2800" dirty="0" smtClean="0">
                <a:solidFill>
                  <a:schemeClr val="bg1"/>
                </a:solidFill>
              </a:rPr>
              <a:t>        </a:t>
            </a:r>
            <a:r>
              <a:rPr lang="tt-RU" sz="2700" dirty="0"/>
              <a:t>Ремонт водопровода в н.п.Каракашлы </a:t>
            </a:r>
            <a:br>
              <a:rPr lang="tt-RU" sz="2700" dirty="0"/>
            </a:br>
            <a:r>
              <a:rPr lang="tt-RU" sz="2700" dirty="0" smtClean="0"/>
              <a:t>ул.Габбасова</a:t>
            </a:r>
            <a:r>
              <a:rPr lang="tt-RU" sz="2800" dirty="0"/>
              <a:t/>
            </a:r>
            <a:br>
              <a:rPr lang="tt-RU" sz="2800" dirty="0"/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33401" y="1357298"/>
            <a:ext cx="8110565" cy="42319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5" y="1357298"/>
            <a:ext cx="3571875" cy="4231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75" y="1347014"/>
            <a:ext cx="3571875" cy="424222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95537" y="214313"/>
            <a:ext cx="8352928" cy="1462087"/>
          </a:xfrm>
        </p:spPr>
        <p:txBody>
          <a:bodyPr>
            <a:normAutofit/>
          </a:bodyPr>
          <a:lstStyle/>
          <a:p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За счёт средств самообложения</a:t>
            </a:r>
            <a:b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ограждения территории кладбища (приобретение стройматериалов)  в  </a:t>
            </a:r>
            <a:r>
              <a:rPr lang="ru-RU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Каракашлы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сумму 350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1177925" y="1676400"/>
            <a:ext cx="7772400" cy="4868863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  <a:defRPr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</a:t>
            </a:r>
          </a:p>
          <a:p>
            <a:pPr>
              <a:defRPr/>
            </a:pPr>
            <a:endParaRPr lang="ru-RU" alt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10445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74" y="2276872"/>
            <a:ext cx="410649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 dirty="0" smtClean="0">
                <a:solidFill>
                  <a:schemeClr val="tx1"/>
                </a:solidFill>
              </a:rPr>
              <a:t>содержание внутри поселенческих дорог </a:t>
            </a:r>
            <a:r>
              <a:rPr lang="ru-RU" altLang="ru-RU" sz="1800" b="1" dirty="0"/>
              <a:t>в </a:t>
            </a:r>
            <a:r>
              <a:rPr lang="ru-RU" altLang="ru-RU" sz="1800" b="1" dirty="0" err="1" smtClean="0"/>
              <a:t>н.п.Каракашлы</a:t>
            </a:r>
            <a:r>
              <a:rPr lang="ru-RU" altLang="ru-RU" sz="1800" b="1" dirty="0" smtClean="0"/>
              <a:t> (</a:t>
            </a:r>
            <a:r>
              <a:rPr lang="ru-RU" altLang="ru-RU" sz="1800" b="1" dirty="0"/>
              <a:t>очистка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дорог от снега, оплата работ по договору)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сумму 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6404700" cy="40324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1" y="-3657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3284984"/>
            <a:ext cx="7416824" cy="2666727"/>
          </a:xfrm>
        </p:spPr>
        <p:txBody>
          <a:bodyPr>
            <a:noAutofit/>
          </a:bodyPr>
          <a:lstStyle/>
          <a:p>
            <a:pPr algn="ctr"/>
            <a:r>
              <a:rPr lang="ru-RU" sz="3500" dirty="0" smtClean="0">
                <a:solidFill>
                  <a:schemeClr val="bg1"/>
                </a:solidFill>
              </a:rPr>
              <a:t/>
            </a:r>
            <a:br>
              <a:rPr lang="ru-RU" sz="3500" dirty="0" smtClean="0">
                <a:solidFill>
                  <a:schemeClr val="bg1"/>
                </a:solidFill>
              </a:rPr>
            </a:br>
            <a:r>
              <a:rPr lang="ru-RU" sz="3500" dirty="0">
                <a:solidFill>
                  <a:schemeClr val="bg1"/>
                </a:solidFill>
              </a:rPr>
              <a:t/>
            </a:r>
            <a:br>
              <a:rPr lang="ru-RU" sz="3500" dirty="0">
                <a:solidFill>
                  <a:schemeClr val="bg1"/>
                </a:solidFill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Информация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проделанной работе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территории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Каракашлинского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сельского поселения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года и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 планах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-3657"/>
            <a:ext cx="1619672" cy="127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5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323528" y="189994"/>
            <a:ext cx="8208912" cy="1956048"/>
          </a:xfrm>
        </p:spPr>
        <p:txBody>
          <a:bodyPr>
            <a:normAutofit/>
          </a:bodyPr>
          <a:lstStyle/>
          <a:p>
            <a:pPr algn="just"/>
            <a:r>
              <a:rPr lang="ru-RU" altLang="ru-RU" sz="1800" b="1" dirty="0">
                <a:latin typeface="Times New Roman" panose="02020603050405020304" pitchFamily="18" charset="0"/>
                <a:cs typeface="Times New Roman" pitchFamily="18" charset="0"/>
              </a:rPr>
              <a:t>Строительство тротуара в </a:t>
            </a:r>
            <a:r>
              <a:rPr lang="ru-RU" altLang="ru-RU" sz="1800" b="1" dirty="0" err="1">
                <a:latin typeface="Times New Roman" pitchFamily="18" charset="0"/>
                <a:cs typeface="Times New Roman" pitchFamily="18" charset="0"/>
              </a:rPr>
              <a:t>н.п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800" b="1" dirty="0" err="1">
                <a:latin typeface="Times New Roman" pitchFamily="18" charset="0"/>
                <a:cs typeface="Times New Roman" pitchFamily="18" charset="0"/>
              </a:rPr>
              <a:t>Каракашлы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по ул. </a:t>
            </a:r>
            <a:r>
              <a:rPr lang="ru-RU" altLang="ru-RU" sz="1800" b="1" dirty="0" err="1">
                <a:latin typeface="Times New Roman" pitchFamily="18" charset="0"/>
                <a:cs typeface="Times New Roman" pitchFamily="18" charset="0"/>
              </a:rPr>
              <a:t>Мирфатиха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err="1">
                <a:latin typeface="Times New Roman" pitchFamily="18" charset="0"/>
                <a:cs typeface="Times New Roman" pitchFamily="18" charset="0"/>
              </a:rPr>
              <a:t>Закиева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(согласно сметы: покупка щебня, асфальта, подготовка основания, перевозка, укладка, оплата работ) На сумму  600 </a:t>
            </a:r>
            <a:r>
              <a:rPr lang="ru-RU" altLang="ru-RU" sz="1800" b="1" dirty="0" err="1"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                                        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429652" cy="1357322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ru-RU" alt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22026"/>
            <a:ext cx="3822575" cy="363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22026"/>
            <a:ext cx="3888432" cy="363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992888" cy="1524000"/>
          </a:xfrm>
        </p:spPr>
        <p:txBody>
          <a:bodyPr>
            <a:normAutofit fontScale="90000"/>
          </a:bodyPr>
          <a:lstStyle/>
          <a:p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и обслуживание объектов уличного освещения в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н.п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Каракашлы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(приобретение и установка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ламп,светильников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электротоваров, текущий ремонт и обслуживание уличного освещения) 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сумму 20 </a:t>
            </a:r>
            <a:r>
              <a:rPr lang="ru-RU" altLang="ru-RU" sz="1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800" b="1" dirty="0" smtClean="0">
              <a:solidFill>
                <a:schemeClr val="tx1"/>
              </a:solidFill>
            </a:endParaRPr>
          </a:p>
        </p:txBody>
      </p:sp>
      <p:pic>
        <p:nvPicPr>
          <p:cNvPr id="8" name="Рисунок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112568" cy="3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7926387" cy="1524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в нормативное  состояние дорожно-уличной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Урал по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ул.Уральская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(строительство, реконструкция, ремонт,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щебенение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укладка, перевозка, приобретение строительных материалов, оплата работ по договору)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сумму 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120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620688"/>
            <a:ext cx="3816424" cy="3494112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887788" cy="34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dirty="0" smtClean="0"/>
              <a:t>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ограждения территории кладбища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Урал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стройматериалов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сумму 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altLang="ru-RU" sz="1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533400"/>
            <a:ext cx="5256583" cy="3767138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                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827584" y="4495800"/>
            <a:ext cx="7200800" cy="1885528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и обслуживание объектов уличного освещения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 в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н.п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Урал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(приобретение и установка </a:t>
            </a:r>
            <a:r>
              <a:rPr lang="ru-RU" alt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ламп,светильников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электротоваров, текущий ремонт и обслуживание уличного освещения на 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сумму 10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alt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256213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19465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33401" y="4797152"/>
            <a:ext cx="6554867" cy="1222648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внутри поселенческих дорог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н.п.Урал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от снега, оплата работ по договору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сумму 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73 500тыс.рублей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04664"/>
            <a:ext cx="7206951" cy="4176464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1800" b="1" dirty="0" smtClean="0">
                <a:solidFill>
                  <a:schemeClr val="tx1"/>
                </a:solidFill>
              </a:rPr>
              <a:t>Ремонт сетей </a:t>
            </a:r>
            <a:r>
              <a:rPr lang="ru-RU" altLang="ru-RU" sz="1800" b="1" dirty="0"/>
              <a:t>водоснабжения в </a:t>
            </a:r>
            <a:r>
              <a:rPr lang="ru-RU" altLang="ru-RU" sz="1800" b="1" dirty="0" err="1"/>
              <a:t>н.п.Салкын-Чишма</a:t>
            </a:r>
            <a:r>
              <a:rPr lang="ru-RU" altLang="ru-RU" sz="1800" b="1" dirty="0"/>
              <a:t>  по </a:t>
            </a:r>
            <a:r>
              <a:rPr lang="ru-RU" altLang="ru-RU" sz="1800" b="1" dirty="0" err="1"/>
              <a:t>ул.Чапаева</a:t>
            </a:r>
            <a:r>
              <a:rPr lang="ru-RU" altLang="ru-RU" sz="1800" b="1" dirty="0"/>
              <a:t>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(приобретение материалов, оборудования, устранение прорывов, замена труб, оплата работ по договору) на сумму 116 </a:t>
            </a:r>
            <a:r>
              <a:rPr lang="ru-RU" altLang="ru-RU" sz="1800" b="1" dirty="0" err="1" smtClean="0">
                <a:solidFill>
                  <a:schemeClr val="tx1"/>
                </a:solidFill>
              </a:rPr>
              <a:t>тыс.рублей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.</a:t>
            </a:r>
            <a:br>
              <a:rPr lang="ru-RU" altLang="ru-RU" sz="1800" b="1" dirty="0" smtClean="0">
                <a:solidFill>
                  <a:schemeClr val="tx1"/>
                </a:solidFill>
              </a:rPr>
            </a:br>
            <a:endParaRPr lang="ru-RU" altLang="ru-RU" sz="1800" b="1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528392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4248472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684213" y="4509120"/>
            <a:ext cx="8259762" cy="1944068"/>
          </a:xfrm>
        </p:spPr>
        <p:txBody>
          <a:bodyPr>
            <a:normAutofit/>
          </a:bodyPr>
          <a:lstStyle/>
          <a:p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и обслуживание объектов уличного освещения ) в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н.п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1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Салкын-Чишма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(приобретение и установка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ламп,светильников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электротоваров, текущий ремонт и обслуживание уличного освещения на сумму 10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</a:p>
        </p:txBody>
      </p:sp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4549775" y="3938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06" y="404664"/>
            <a:ext cx="5545137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ограждения территории кладбища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Салкын-Чишма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(приобретение стройматериалов.)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сумму 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/>
          </a:p>
        </p:txBody>
      </p:sp>
      <p:pic>
        <p:nvPicPr>
          <p:cNvPr id="4" name="Рисунок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3400"/>
            <a:ext cx="6768751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1357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533401" y="4502128"/>
            <a:ext cx="7885085" cy="1517672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chemeClr val="tx1"/>
                </a:solidFill>
              </a:rPr>
              <a:t>содержание внутри поселенческих дорог </a:t>
            </a:r>
            <a:r>
              <a:rPr lang="ru-RU" altLang="ru-RU" sz="1800" b="1" dirty="0"/>
              <a:t>в </a:t>
            </a:r>
            <a:r>
              <a:rPr lang="ru-RU" altLang="ru-RU" sz="1800" b="1" dirty="0" err="1"/>
              <a:t>н.п.Салкын-Чишма</a:t>
            </a:r>
            <a:r>
              <a:rPr lang="ru-RU" altLang="ru-RU" sz="1800" b="1" dirty="0"/>
              <a:t>(очистка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дорог от снега, оплата работ по договору)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сумму 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ru-RU" altLang="ru-RU" sz="1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8435" name="Рисунок 4" descr="C:\Users\Альфред\Desktop\Для Гульшат\Трактор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786" y="214290"/>
            <a:ext cx="7632700" cy="4287838"/>
          </a:xfr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 bwMode="auto">
          <a:xfrm>
            <a:off x="250827" y="260350"/>
            <a:ext cx="8642351" cy="576362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Численность населения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100830"/>
              </p:ext>
            </p:extLst>
          </p:nvPr>
        </p:nvGraphicFramePr>
        <p:xfrm>
          <a:off x="428596" y="928670"/>
          <a:ext cx="8280921" cy="5684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54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201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202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</a:t>
                      </a:r>
                      <a:r>
                        <a:rPr lang="ru-RU" sz="1800" dirty="0" smtClean="0"/>
                        <a:t>2</a:t>
                      </a:r>
                      <a:r>
                        <a:rPr lang="en-US" sz="1800" dirty="0" smtClean="0"/>
                        <a:t>3</a:t>
                      </a:r>
                      <a:endParaRPr lang="ru-RU" sz="18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202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год в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+,-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к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202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г.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8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6FC9D5"/>
                          </a:solidFill>
                          <a:effectLst/>
                        </a:rPr>
                        <a:t>Население всего</a:t>
                      </a:r>
                      <a:endParaRPr lang="ru-RU" sz="1600" dirty="0">
                        <a:solidFill>
                          <a:srgbClr val="6FC9D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920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Дошкольное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48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</a:rPr>
                        <a:t>Учащиеся школ</a:t>
                      </a:r>
                      <a:endParaRPr lang="ru-RU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81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93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Молодое (до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35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лет кроме дошкольников и учащихся)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216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от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35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до 45 лет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98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от 45 до 60 лет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214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4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</a:rPr>
                        <a:t>Старше 60 лет</a:t>
                      </a:r>
                      <a:endParaRPr lang="ru-RU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263</a:t>
                      </a:r>
                      <a:endParaRPr lang="ru-RU" sz="16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ограждения территории кладбища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Ак-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чишма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(приобретение стройматериалов.)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сумму 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1" y="533400"/>
            <a:ext cx="4392488" cy="3767138"/>
          </a:xfrm>
        </p:spPr>
      </p:pic>
    </p:spTree>
    <p:extLst>
      <p:ext uri="{BB962C8B-B14F-4D97-AF65-F5344CB8AC3E}">
        <p14:creationId xmlns:p14="http://schemas.microsoft.com/office/powerpoint/2010/main" val="5825067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установка мемориальной доски павшим воинам ВОВ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Ак-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чишма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приобретение строительных материалов и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оборудования) 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сумму </a:t>
            </a: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 </a:t>
            </a:r>
            <a:r>
              <a:rPr lang="ru-RU" alt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5" y="533400"/>
            <a:ext cx="4968551" cy="3767138"/>
          </a:xfrm>
        </p:spPr>
      </p:pic>
    </p:spTree>
    <p:extLst>
      <p:ext uri="{BB962C8B-B14F-4D97-AF65-F5344CB8AC3E}">
        <p14:creationId xmlns:p14="http://schemas.microsoft.com/office/powerpoint/2010/main" val="203490239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257092" y="5062709"/>
            <a:ext cx="6554867" cy="1246611"/>
          </a:xfrm>
        </p:spPr>
        <p:txBody>
          <a:bodyPr/>
          <a:lstStyle/>
          <a:p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8195" name="Прямоугольник 1"/>
          <p:cNvSpPr>
            <a:spLocks noChangeArrowheads="1"/>
          </p:cNvSpPr>
          <p:nvPr/>
        </p:nvSpPr>
        <p:spPr bwMode="auto">
          <a:xfrm>
            <a:off x="1257092" y="5083257"/>
            <a:ext cx="6697117" cy="106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внутрипоселенческих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дорог в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н.п.Ак-Чишма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дорог от снега, оплата работ по договору)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сумму 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alt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User\Мои документы\Downloads\Сообщение_(без_названия) (8)\урал дорога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836712"/>
            <a:ext cx="576064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4" y="260648"/>
            <a:ext cx="7524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chemeClr val="bg1"/>
                </a:solidFill>
              </a:rPr>
              <a:t>СУББОТНИКИ НА ТЕРРИТОРИИ  СЕЛЬСКОГО  ПОСЕЛЕНИЯ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1090"/>
            <a:ext cx="3571875" cy="2991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3933056"/>
            <a:ext cx="4119414" cy="2924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41090"/>
            <a:ext cx="3816424" cy="299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95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8215064" cy="210155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308814" cy="475751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6632"/>
            <a:ext cx="7418963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Очистка 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вдоль   дорог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89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4" y="260648"/>
            <a:ext cx="7524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chemeClr val="bg1"/>
                </a:solidFill>
              </a:rPr>
              <a:t>СУББОТНИКИ НА ТЕРРИТОРИИ  СЕЛЬСКОГО  ПОСЕЛЕНИЯ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68534"/>
            <a:ext cx="3888432" cy="3312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6"/>
            <a:ext cx="4392488" cy="3574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" y="3201747"/>
            <a:ext cx="4248472" cy="35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92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60648"/>
            <a:ext cx="8359080" cy="720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Озеленение  территории                                     сельского  поселения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>
                <a:latin typeface="Arial" pitchFamily="34" charset="0"/>
                <a:cs typeface="Arial" pitchFamily="34" charset="0"/>
              </a:rPr>
            </a:b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86" y="1340768"/>
            <a:ext cx="4392613" cy="237626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3600400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90" y="3717032"/>
            <a:ext cx="3571875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8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424936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Противопожарная Опашка                                    на территории сельского поселения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672408" cy="42484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88843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1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495800"/>
            <a:ext cx="2736304" cy="152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3" y="188640"/>
            <a:ext cx="3791692" cy="3240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3888432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0" y="3559533"/>
            <a:ext cx="3739335" cy="3109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59533"/>
            <a:ext cx="3888432" cy="31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90295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6873" y="4495800"/>
            <a:ext cx="2863279" cy="152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528392" cy="35283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3427859" cy="3528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61049"/>
            <a:ext cx="3888432" cy="28083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858" y="188640"/>
            <a:ext cx="7591577" cy="792088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ДЕМОГРАФИЧЕСКИЕ ПОКАЗАТЕЛИ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287751"/>
              </p:ext>
            </p:extLst>
          </p:nvPr>
        </p:nvGraphicFramePr>
        <p:xfrm>
          <a:off x="251522" y="1124744"/>
          <a:ext cx="7570008" cy="39940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80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69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41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86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892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</a:rPr>
                        <a:t>Показатели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33CC33"/>
                          </a:solidFill>
                        </a:rPr>
                        <a:t>20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</a:rPr>
                        <a:t>20</a:t>
                      </a:r>
                      <a:endParaRPr lang="ru-RU" sz="1800" dirty="0">
                        <a:solidFill>
                          <a:srgbClr val="33CC33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33CC33"/>
                          </a:solidFill>
                        </a:rPr>
                        <a:t>202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</a:rPr>
                        <a:t>1</a:t>
                      </a:r>
                      <a:endParaRPr lang="ru-RU" sz="1800" dirty="0">
                        <a:solidFill>
                          <a:srgbClr val="33CC33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33CC33"/>
                          </a:solidFill>
                        </a:rPr>
                        <a:t>202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</a:rPr>
                        <a:t>2</a:t>
                      </a:r>
                      <a:endParaRPr lang="ru-RU" sz="1800" dirty="0">
                        <a:solidFill>
                          <a:srgbClr val="33CC33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1800" dirty="0" smtClean="0">
                          <a:solidFill>
                            <a:srgbClr val="92D050"/>
                          </a:solidFill>
                        </a:rPr>
                        <a:t>202</a:t>
                      </a:r>
                      <a:r>
                        <a:rPr lang="en-US" sz="1800" dirty="0" smtClean="0">
                          <a:solidFill>
                            <a:srgbClr val="92D050"/>
                          </a:solidFill>
                        </a:rPr>
                        <a:t>3</a:t>
                      </a:r>
                      <a:endParaRPr lang="ru-RU" sz="1800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33CC33"/>
                          </a:solidFill>
                        </a:rPr>
                        <a:t>202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</a:rPr>
                        <a:t>3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</a:rPr>
                        <a:t> год в +, -  к 202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</a:rPr>
                        <a:t>2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</a:rPr>
                        <a:t> г.</a:t>
                      </a:r>
                      <a:endParaRPr lang="ru-RU" sz="1800" dirty="0">
                        <a:solidFill>
                          <a:srgbClr val="33CC33"/>
                        </a:solidFill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99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</a:rPr>
                        <a:t>Родилось 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</a:rPr>
                        <a:t>всего</a:t>
                      </a:r>
                      <a:endParaRPr lang="ru-RU" sz="1800" dirty="0">
                        <a:solidFill>
                          <a:srgbClr val="33CC33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12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</a:rPr>
                        <a:t>Умерло 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</a:rPr>
                        <a:t>всего</a:t>
                      </a:r>
                      <a:endParaRPr lang="ru-RU" sz="1800" dirty="0">
                        <a:solidFill>
                          <a:srgbClr val="33CC33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-4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255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88640"/>
            <a:ext cx="8431088" cy="41124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1"/>
                </a:solidFill>
              </a:rPr>
              <a:t>Мероприятия проведенные </a:t>
            </a:r>
            <a:r>
              <a:rPr lang="ru-RU" sz="3200" dirty="0" smtClean="0">
                <a:solidFill>
                  <a:schemeClr val="tx1"/>
                </a:solidFill>
              </a:rPr>
              <a:t>                           на </a:t>
            </a:r>
            <a:r>
              <a:rPr lang="ru-RU" sz="3200" dirty="0">
                <a:solidFill>
                  <a:schemeClr val="tx1"/>
                </a:solidFill>
              </a:rPr>
              <a:t>территории </a:t>
            </a:r>
            <a:r>
              <a:rPr lang="ru-RU" sz="3200" dirty="0" smtClean="0">
                <a:solidFill>
                  <a:schemeClr val="tx1"/>
                </a:solidFill>
              </a:rPr>
              <a:t> сельского  поселения</a:t>
            </a:r>
          </a:p>
          <a:p>
            <a:endParaRPr lang="ru-RU" sz="3600" dirty="0" smtClean="0">
              <a:solidFill>
                <a:schemeClr val="tx1"/>
              </a:solidFill>
            </a:endParaRPr>
          </a:p>
          <a:p>
            <a:endParaRPr lang="ru-RU" sz="3600" dirty="0">
              <a:solidFill>
                <a:schemeClr val="tx1"/>
              </a:solidFill>
            </a:endParaRPr>
          </a:p>
          <a:p>
            <a:endParaRPr lang="ru-RU" sz="3600" dirty="0" smtClean="0">
              <a:solidFill>
                <a:schemeClr val="tx1"/>
              </a:solidFill>
            </a:endParaRPr>
          </a:p>
          <a:p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5667" y="2996952"/>
            <a:ext cx="2824153" cy="152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6214" y="3569702"/>
            <a:ext cx="7546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t-RU" sz="3200" b="1" dirty="0" smtClean="0">
                <a:solidFill>
                  <a:srgbClr val="FFFF00"/>
                </a:solidFill>
              </a:rPr>
              <a:t>     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9138"/>
            <a:ext cx="3888432" cy="4094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9138"/>
            <a:ext cx="4392488" cy="409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82042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7" y="4495801"/>
            <a:ext cx="576063" cy="733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5" y="93912"/>
            <a:ext cx="3437093" cy="312572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0721"/>
            <a:ext cx="3590150" cy="31589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5" y="3356992"/>
            <a:ext cx="3437093" cy="345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56992"/>
            <a:ext cx="357187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09307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4572008"/>
            <a:ext cx="1928826" cy="1143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3888432" cy="33843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8599"/>
            <a:ext cx="3571875" cy="3344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" y="3806516"/>
            <a:ext cx="4068154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3818557"/>
            <a:ext cx="3571875" cy="29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35214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2742455" cy="152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3830"/>
            <a:ext cx="3960440" cy="35933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3830"/>
            <a:ext cx="4551964" cy="3593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88581"/>
            <a:ext cx="396044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41" y="3888582"/>
            <a:ext cx="4558115" cy="270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72147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1" cy="6480720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                           План на 2024 год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Ремонт </a:t>
            </a:r>
            <a:r>
              <a:rPr lang="ru-RU" sz="2400" dirty="0">
                <a:solidFill>
                  <a:schemeClr val="tx1"/>
                </a:solidFill>
              </a:rPr>
              <a:t>ограждения  территории  кладбища  (приобретение  стройматериалов, оплата по договору) в </a:t>
            </a:r>
            <a:r>
              <a:rPr lang="ru-RU" sz="2400" dirty="0" err="1" smtClean="0">
                <a:solidFill>
                  <a:schemeClr val="tx1"/>
                </a:solidFill>
              </a:rPr>
              <a:t>н.п.Каракашлы</a:t>
            </a:r>
            <a:r>
              <a:rPr lang="ru-RU" sz="2400" dirty="0" smtClean="0">
                <a:solidFill>
                  <a:schemeClr val="tx1"/>
                </a:solidFill>
              </a:rPr>
              <a:t>, ул. </a:t>
            </a:r>
            <a:r>
              <a:rPr lang="ru-RU" sz="2400" dirty="0" err="1" smtClean="0">
                <a:solidFill>
                  <a:schemeClr val="tx1"/>
                </a:solidFill>
              </a:rPr>
              <a:t>С.Батыршина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Строительство </a:t>
            </a:r>
            <a:r>
              <a:rPr lang="ru-RU" sz="2400" dirty="0">
                <a:solidFill>
                  <a:schemeClr val="tx1"/>
                </a:solidFill>
              </a:rPr>
              <a:t>тротуара в </a:t>
            </a:r>
            <a:r>
              <a:rPr lang="ru-RU" sz="2400" dirty="0" err="1">
                <a:solidFill>
                  <a:schemeClr val="tx1"/>
                </a:solidFill>
              </a:rPr>
              <a:t>н.п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  <a:r>
              <a:rPr lang="ru-RU" sz="2400" dirty="0" err="1">
                <a:solidFill>
                  <a:schemeClr val="tx1"/>
                </a:solidFill>
              </a:rPr>
              <a:t>Каракашлы</a:t>
            </a:r>
            <a:r>
              <a:rPr lang="ru-RU" sz="2400" dirty="0">
                <a:solidFill>
                  <a:schemeClr val="tx1"/>
                </a:solidFill>
              </a:rPr>
              <a:t> по ул. </a:t>
            </a:r>
            <a:r>
              <a:rPr lang="ru-RU" sz="2400" dirty="0" err="1">
                <a:solidFill>
                  <a:schemeClr val="tx1"/>
                </a:solidFill>
              </a:rPr>
              <a:t>Мирфатиха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Закиева</a:t>
            </a:r>
            <a:r>
              <a:rPr lang="ru-RU" sz="2400" dirty="0">
                <a:solidFill>
                  <a:schemeClr val="tx1"/>
                </a:solidFill>
              </a:rPr>
              <a:t> (согласно сметы</a:t>
            </a:r>
            <a:r>
              <a:rPr lang="ru-RU" sz="2400" dirty="0" smtClean="0">
                <a:solidFill>
                  <a:schemeClr val="tx1"/>
                </a:solidFill>
              </a:rPr>
              <a:t>: покупка </a:t>
            </a:r>
            <a:r>
              <a:rPr lang="ru-RU" sz="2400" dirty="0">
                <a:solidFill>
                  <a:schemeClr val="tx1"/>
                </a:solidFill>
              </a:rPr>
              <a:t>щебня, асфальта, подготовка основания, </a:t>
            </a:r>
            <a:r>
              <a:rPr lang="ru-RU" sz="2400" dirty="0" smtClean="0">
                <a:solidFill>
                  <a:schemeClr val="tx1"/>
                </a:solidFill>
              </a:rPr>
              <a:t>перевозка, </a:t>
            </a:r>
            <a:r>
              <a:rPr lang="ru-RU" sz="2400" dirty="0">
                <a:solidFill>
                  <a:schemeClr val="tx1"/>
                </a:solidFill>
              </a:rPr>
              <a:t>укладка, оплата работ);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Ремонт </a:t>
            </a:r>
            <a:r>
              <a:rPr lang="ru-RU" sz="2400" dirty="0">
                <a:solidFill>
                  <a:schemeClr val="tx1"/>
                </a:solidFill>
              </a:rPr>
              <a:t>ограждения  территории  кладбища </a:t>
            </a:r>
            <a:r>
              <a:rPr lang="ru-RU" sz="2400" dirty="0" smtClean="0">
                <a:solidFill>
                  <a:schemeClr val="tx1"/>
                </a:solidFill>
              </a:rPr>
              <a:t>(приобретение  </a:t>
            </a:r>
            <a:r>
              <a:rPr lang="ru-RU" sz="2400" dirty="0">
                <a:solidFill>
                  <a:schemeClr val="tx1"/>
                </a:solidFill>
              </a:rPr>
              <a:t>стройматериалов, оплата работ по договору) в </a:t>
            </a:r>
            <a:r>
              <a:rPr lang="ru-RU" sz="2400" dirty="0" err="1">
                <a:solidFill>
                  <a:schemeClr val="tx1"/>
                </a:solidFill>
              </a:rPr>
              <a:t>н.п.Урал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Ремонт </a:t>
            </a:r>
            <a:r>
              <a:rPr lang="ru-RU" sz="2400" dirty="0">
                <a:solidFill>
                  <a:schemeClr val="tx1"/>
                </a:solidFill>
              </a:rPr>
              <a:t>сетей водоснабжения (приобретение  </a:t>
            </a:r>
            <a:r>
              <a:rPr lang="ru-RU" sz="2400" dirty="0" smtClean="0">
                <a:solidFill>
                  <a:schemeClr val="tx1"/>
                </a:solidFill>
              </a:rPr>
              <a:t>материалов, </a:t>
            </a:r>
            <a:r>
              <a:rPr lang="ru-RU" sz="2400" dirty="0">
                <a:solidFill>
                  <a:schemeClr val="tx1"/>
                </a:solidFill>
              </a:rPr>
              <a:t>оборудования, </a:t>
            </a:r>
            <a:r>
              <a:rPr lang="ru-RU" sz="2400" dirty="0" smtClean="0">
                <a:solidFill>
                  <a:schemeClr val="tx1"/>
                </a:solidFill>
              </a:rPr>
              <a:t>устранение </a:t>
            </a:r>
            <a:r>
              <a:rPr lang="ru-RU" sz="2400" dirty="0">
                <a:solidFill>
                  <a:schemeClr val="tx1"/>
                </a:solidFill>
              </a:rPr>
              <a:t>прорывов, замена труб, оплата работ по договору) в </a:t>
            </a:r>
            <a:r>
              <a:rPr lang="ru-RU" sz="2400" dirty="0" err="1">
                <a:solidFill>
                  <a:schemeClr val="tx1"/>
                </a:solidFill>
              </a:rPr>
              <a:t>н.п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  <a:r>
              <a:rPr lang="ru-RU" sz="2400" dirty="0" err="1">
                <a:solidFill>
                  <a:schemeClr val="tx1"/>
                </a:solidFill>
              </a:rPr>
              <a:t>Салкын-Чишма</a:t>
            </a:r>
            <a:r>
              <a:rPr lang="ru-RU" sz="2400" dirty="0">
                <a:solidFill>
                  <a:schemeClr val="tx1"/>
                </a:solidFill>
              </a:rPr>
              <a:t> по </a:t>
            </a:r>
            <a:r>
              <a:rPr lang="ru-RU" sz="2400" dirty="0" err="1" smtClean="0">
                <a:solidFill>
                  <a:schemeClr val="tx1"/>
                </a:solidFill>
              </a:rPr>
              <a:t>ул.Чапаева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Установка </a:t>
            </a:r>
            <a:r>
              <a:rPr lang="ru-RU" sz="2400" dirty="0">
                <a:solidFill>
                  <a:schemeClr val="tx1"/>
                </a:solidFill>
              </a:rPr>
              <a:t>мемориальной доски павшим войнам ВОВ в </a:t>
            </a:r>
            <a:r>
              <a:rPr lang="ru-RU" sz="2400" dirty="0" err="1">
                <a:solidFill>
                  <a:schemeClr val="tx1"/>
                </a:solidFill>
              </a:rPr>
              <a:t>н.п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  <a:r>
              <a:rPr lang="ru-RU" sz="2400" dirty="0" smtClean="0">
                <a:solidFill>
                  <a:schemeClr val="tx1"/>
                </a:solidFill>
              </a:rPr>
              <a:t>Ак-</a:t>
            </a:r>
            <a:r>
              <a:rPr lang="ru-RU" sz="2400" dirty="0" err="1" smtClean="0">
                <a:solidFill>
                  <a:schemeClr val="tx1"/>
                </a:solidFill>
              </a:rPr>
              <a:t>Чишма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(составление проекта, услуги по составлению проекта, приобретение строительных материалов и оборудования, устройство основания, 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установка мемориала, оплата работ по </a:t>
            </a:r>
            <a:r>
              <a:rPr lang="ru-RU" sz="2400" dirty="0" smtClean="0">
                <a:solidFill>
                  <a:schemeClr val="tx1"/>
                </a:solidFill>
              </a:rPr>
              <a:t>договору)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74736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2276475"/>
            <a:ext cx="7543800" cy="914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i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 bwMode="auto">
          <a:xfrm>
            <a:off x="179512" y="116632"/>
            <a:ext cx="8280400" cy="692696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Поголовье скота у населения, гол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2655"/>
              </p:ext>
            </p:extLst>
          </p:nvPr>
        </p:nvGraphicFramePr>
        <p:xfrm>
          <a:off x="683569" y="1052737"/>
          <a:ext cx="6930531" cy="545921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269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5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56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56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93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71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5816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Виды скота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20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  <a:effectLst/>
                        </a:rPr>
                        <a:t>20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202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  <a:effectLst/>
                        </a:rPr>
                        <a:t>1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202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  <a:effectLst/>
                        </a:rPr>
                        <a:t>2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t-RU" sz="1800" dirty="0" smtClean="0">
                          <a:solidFill>
                            <a:srgbClr val="33CC33"/>
                          </a:solidFill>
                        </a:rPr>
                        <a:t>202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</a:rPr>
                        <a:t>3</a:t>
                      </a:r>
                      <a:endParaRPr lang="ru-RU" sz="1800" dirty="0">
                        <a:solidFill>
                          <a:srgbClr val="33CC33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202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  <a:effectLst/>
                        </a:rPr>
                        <a:t>3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 </a:t>
                      </a: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г в 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+,</a:t>
                      </a:r>
                      <a:r>
                        <a:rPr lang="ru-RU" sz="1800" baseline="0" dirty="0" smtClean="0">
                          <a:solidFill>
                            <a:srgbClr val="33CC33"/>
                          </a:solidFill>
                          <a:effectLst/>
                        </a:rPr>
                        <a:t> -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   </a:t>
                      </a: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к 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202</a:t>
                      </a:r>
                      <a:r>
                        <a:rPr lang="en-US" sz="1800" dirty="0" smtClean="0">
                          <a:solidFill>
                            <a:srgbClr val="33CC33"/>
                          </a:solidFill>
                          <a:effectLst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г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93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КРС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336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295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281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263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-18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93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в </a:t>
                      </a:r>
                      <a:r>
                        <a:rPr lang="ru-RU" sz="1800" dirty="0" err="1">
                          <a:solidFill>
                            <a:srgbClr val="33CC33"/>
                          </a:solidFill>
                          <a:effectLst/>
                        </a:rPr>
                        <a:t>т.ч</a:t>
                      </a: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. 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Коров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118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00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Овцы и козы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152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-19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93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Лошади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93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Птица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1397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1298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-99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8568952" cy="1556792"/>
          </a:xfrm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Республиканская программа субсидирования граждан  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63656"/>
              </p:ext>
            </p:extLst>
          </p:nvPr>
        </p:nvGraphicFramePr>
        <p:xfrm>
          <a:off x="395289" y="1412777"/>
          <a:ext cx="8065144" cy="5545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9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057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883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291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solidFill>
                            <a:srgbClr val="92D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2400" dirty="0">
                        <a:solidFill>
                          <a:srgbClr val="92D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92D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2400" dirty="0">
                        <a:solidFill>
                          <a:srgbClr val="92D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92D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(руб.)</a:t>
                      </a:r>
                      <a:endParaRPr lang="ru-RU" sz="2400" dirty="0">
                        <a:solidFill>
                          <a:srgbClr val="92D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91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Содержание коз и козоматок 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4 000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747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  <a:p>
                      <a:pPr algn="l"/>
                      <a:endParaRPr lang="ru-RU" sz="24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ru-RU" sz="24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Содержание дойных коров,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ветеринарные услуги</a:t>
                      </a:r>
                    </a:p>
                    <a:p>
                      <a:pPr marL="0" indent="0" algn="l">
                        <a:buFontTx/>
                        <a:buNone/>
                      </a:pPr>
                      <a:endParaRPr lang="ru-RU" sz="24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Содержание кобыл старше 3-х лет</a:t>
                      </a:r>
                      <a:endParaRPr lang="ru-RU" sz="24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368 </a:t>
                      </a:r>
                      <a:r>
                        <a:rPr lang="ru-RU" sz="240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600 </a:t>
                      </a:r>
                      <a:endParaRPr lang="ru-RU" sz="24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10 000                              </a:t>
                      </a:r>
                    </a:p>
                  </a:txBody>
                  <a:tcPr marL="91429" marR="91429" marT="45695" marB="4569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1982">
                <a:tc>
                  <a:txBody>
                    <a:bodyPr/>
                    <a:lstStyle/>
                    <a:p>
                      <a:pPr algn="l"/>
                      <a:endParaRPr lang="ru-RU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382 600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95" marB="4569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452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-243408"/>
            <a:ext cx="7543800" cy="1080120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ВЫПОЛНЕНИЕ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БЮДЖЕТА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142215"/>
              </p:ext>
            </p:extLst>
          </p:nvPr>
        </p:nvGraphicFramePr>
        <p:xfrm>
          <a:off x="467544" y="836713"/>
          <a:ext cx="8229600" cy="59176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96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98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47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84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05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>
                          <a:solidFill>
                            <a:srgbClr val="33CC33"/>
                          </a:solidFill>
                          <a:effectLst/>
                        </a:rPr>
                        <a:t>Налоги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rgbClr val="33CC33"/>
                          </a:solidFill>
                          <a:effectLst/>
                        </a:rPr>
                        <a:t>План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>
                          <a:solidFill>
                            <a:srgbClr val="33CC33"/>
                          </a:solidFill>
                          <a:effectLst/>
                        </a:rPr>
                        <a:t>выполнение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44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>
                          <a:solidFill>
                            <a:schemeClr val="bg1"/>
                          </a:solidFill>
                          <a:effectLst/>
                        </a:rPr>
                        <a:t>руб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>
                          <a:solidFill>
                            <a:srgbClr val="33CC33"/>
                          </a:solidFill>
                          <a:effectLst/>
                        </a:rPr>
                        <a:t>Подоходный налог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r>
                        <a:rPr lang="tt-RU" sz="18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200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r>
                        <a:rPr lang="tt-RU" sz="18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535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b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111,2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>
                          <a:solidFill>
                            <a:srgbClr val="33CC33"/>
                          </a:solidFill>
                          <a:effectLst/>
                        </a:rPr>
                        <a:t>Земельный </a:t>
                      </a:r>
                      <a:r>
                        <a:rPr lang="tt-RU" sz="1800" dirty="0" smtClean="0">
                          <a:solidFill>
                            <a:srgbClr val="33CC33"/>
                          </a:solidFill>
                          <a:effectLst/>
                        </a:rPr>
                        <a:t>налог ФЛ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923 400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1 043 509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b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0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666750" algn="l"/>
                        </a:tabLst>
                        <a:defRPr/>
                      </a:pPr>
                      <a:r>
                        <a:rPr lang="tt-RU" sz="1800" dirty="0" smtClean="0">
                          <a:solidFill>
                            <a:srgbClr val="33CC33"/>
                          </a:solidFill>
                          <a:effectLst/>
                        </a:rPr>
                        <a:t>Земельный налог ЮЛ</a:t>
                      </a:r>
                      <a:endParaRPr lang="ru-RU" sz="1800" dirty="0" smtClean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627 800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708 316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b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112,8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>
                          <a:solidFill>
                            <a:srgbClr val="33CC33"/>
                          </a:solidFill>
                          <a:effectLst/>
                        </a:rPr>
                        <a:t>Единый сельхозналог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270 400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tt-RU" sz="18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656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b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37,2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>
                          <a:solidFill>
                            <a:srgbClr val="33CC33"/>
                          </a:solidFill>
                          <a:effectLst/>
                        </a:rPr>
                        <a:t>Налог на иму</a:t>
                      </a: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щ</a:t>
                      </a:r>
                      <a:r>
                        <a:rPr lang="tt-RU" sz="1800" dirty="0">
                          <a:solidFill>
                            <a:srgbClr val="33CC33"/>
                          </a:solidFill>
                          <a:effectLst/>
                        </a:rPr>
                        <a:t>ество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28 000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32 561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b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116,3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65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>
                          <a:solidFill>
                            <a:srgbClr val="33CC33"/>
                          </a:solidFill>
                          <a:effectLst/>
                        </a:rPr>
                        <a:t>Госпошлина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b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dirty="0" smtClean="0">
                          <a:solidFill>
                            <a:srgbClr val="33CC33"/>
                          </a:solidFill>
                          <a:effectLst/>
                        </a:rPr>
                        <a:t>Самообложение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304 000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304 000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924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b="1" dirty="0" smtClean="0">
                          <a:solidFill>
                            <a:srgbClr val="33CC33"/>
                          </a:solidFill>
                          <a:effectLst/>
                        </a:rPr>
                        <a:t>ИТОГО собственных доходов</a:t>
                      </a:r>
                      <a:endParaRPr lang="ru-RU" sz="1800" b="1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319 600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373 977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6750" algn="l"/>
                        </a:tabLst>
                      </a:pPr>
                      <a:r>
                        <a:rPr lang="tt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27" marR="68427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780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541339" y="116633"/>
            <a:ext cx="10117139" cy="108012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</a:rPr>
              <a:t>СУММА СРЕДСТВ НАПРАВЛЕННЫХ НА 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  </a:t>
            </a:r>
            <a:r>
              <a:rPr lang="ru-RU" sz="2800" dirty="0" smtClean="0">
                <a:solidFill>
                  <a:schemeClr val="bg1"/>
                </a:solidFill>
              </a:rPr>
              <a:t>БЛАГОУСТРОЙСТВО </a:t>
            </a:r>
            <a:r>
              <a:rPr lang="ru-RU" sz="2800" dirty="0">
                <a:solidFill>
                  <a:schemeClr val="bg1"/>
                </a:solidFill>
              </a:rPr>
              <a:t>ПОСЕЛЕНИЯ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983698"/>
              </p:ext>
            </p:extLst>
          </p:nvPr>
        </p:nvGraphicFramePr>
        <p:xfrm>
          <a:off x="323530" y="1412777"/>
          <a:ext cx="8496945" cy="5248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9564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наименование мероприятия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   всего,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тыс</a:t>
                      </a: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 smtClean="0">
                          <a:solidFill>
                            <a:srgbClr val="33CC33"/>
                          </a:solidFill>
                          <a:effectLst/>
                        </a:rPr>
                        <a:t>руб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33CC33"/>
                          </a:solidFill>
                          <a:effectLst/>
                        </a:rPr>
                        <a:t>в том числе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80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Средства</a:t>
                      </a:r>
                      <a:r>
                        <a:rPr lang="ru-RU" sz="1600" baseline="0" dirty="0" smtClean="0">
                          <a:effectLst/>
                        </a:rPr>
                        <a:t> РТ</a:t>
                      </a:r>
                      <a:r>
                        <a:rPr lang="ru-RU" sz="1600" dirty="0" smtClean="0">
                          <a:effectLst/>
                        </a:rPr>
                        <a:t>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effectLst/>
                        </a:rPr>
                        <a:t>тыс.руб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средства местного бюджета, </a:t>
                      </a:r>
                      <a:r>
                        <a:rPr lang="ru-RU" sz="1600" dirty="0" err="1" smtClean="0">
                          <a:effectLst/>
                        </a:rPr>
                        <a:t>тыс.руб</a:t>
                      </a:r>
                      <a:endParaRPr lang="ru-RU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средства граждан (самообложение) </a:t>
                      </a:r>
                      <a:r>
                        <a:rPr lang="ru-RU" sz="1600" dirty="0" smtClean="0">
                          <a:effectLst/>
                        </a:rPr>
                        <a:t>2021г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тыс.руб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0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   </a:t>
                      </a:r>
                      <a:r>
                        <a:rPr lang="ru-RU" sz="1600" dirty="0" smtClean="0">
                          <a:effectLst/>
                        </a:rPr>
                        <a:t>средства </a:t>
                      </a:r>
                      <a:r>
                        <a:rPr lang="ru-RU" sz="1600" baseline="0" dirty="0" smtClean="0">
                          <a:effectLst/>
                        </a:rPr>
                        <a:t>                    </a:t>
                      </a:r>
                      <a:r>
                        <a:rPr lang="ru-RU" sz="1600" dirty="0" smtClean="0">
                          <a:effectLst/>
                        </a:rPr>
                        <a:t>граждан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средства </a:t>
                      </a:r>
                      <a:r>
                        <a:rPr lang="ru-RU" sz="1600" dirty="0">
                          <a:effectLst/>
                        </a:rPr>
                        <a:t>РТ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92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33CC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Благоустройство территории</a:t>
                      </a:r>
                      <a:r>
                        <a:rPr lang="ru-RU" sz="1800" baseline="0" dirty="0" smtClean="0">
                          <a:solidFill>
                            <a:srgbClr val="33CC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поселения</a:t>
                      </a:r>
                      <a:endParaRPr lang="ru-RU" sz="1800" dirty="0">
                        <a:solidFill>
                          <a:srgbClr val="33CC3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4620,5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2700,0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400,5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0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304,0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0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tt-RU" sz="20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216,0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87" marR="6278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136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25094" y="525602"/>
            <a:ext cx="6154713" cy="31242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effectLst/>
              </a:rPr>
              <a:t/>
            </a:r>
            <a:br>
              <a:rPr lang="ru-RU" sz="3200" dirty="0" smtClean="0">
                <a:effectLst/>
              </a:rPr>
            </a:br>
            <a:endParaRPr lang="ru-RU" sz="3200" dirty="0"/>
          </a:p>
        </p:txBody>
      </p:sp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395290" y="333375"/>
            <a:ext cx="80645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МЕРОПРИЯТИЯ ОТ СРЕДСТВ </a:t>
            </a:r>
            <a:endParaRPr lang="ru-RU" sz="3600" dirty="0" smtClean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ПО </a:t>
            </a:r>
            <a:r>
              <a:rPr lang="ru-RU" sz="3600" dirty="0">
                <a:solidFill>
                  <a:schemeClr val="bg1"/>
                </a:solidFill>
              </a:rPr>
              <a:t>РЕСПУБЛИКАНСКИМ </a:t>
            </a:r>
            <a:r>
              <a:rPr lang="ru-RU" sz="3600" dirty="0" smtClean="0">
                <a:solidFill>
                  <a:schemeClr val="bg1"/>
                </a:solidFill>
              </a:rPr>
              <a:t>  ПРОГРАММАМ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295527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/>
              <a:t>Приведение в нормативное состояние   дорожно-уличной </a:t>
            </a:r>
            <a:r>
              <a:rPr lang="ru-RU" sz="2000" b="1" dirty="0" smtClean="0"/>
              <a:t>сети в </a:t>
            </a:r>
            <a:r>
              <a:rPr lang="ru-RU" sz="2000" b="1" dirty="0" err="1" smtClean="0"/>
              <a:t>н.п.Каракашды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ул.Габбасова</a:t>
            </a:r>
            <a:r>
              <a:rPr lang="ru-RU" b="1" dirty="0" smtClean="0"/>
              <a:t> -300 метров на сумму 2 200 </a:t>
            </a:r>
            <a:r>
              <a:rPr lang="ru-RU" b="1" dirty="0" err="1" smtClean="0"/>
              <a:t>тыс.рублей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3401" y="3356992"/>
            <a:ext cx="8071047" cy="30963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0" y="3068960"/>
            <a:ext cx="3888677" cy="3374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72" y="3003413"/>
            <a:ext cx="4182370" cy="35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6088</TotalTime>
  <Words>1069</Words>
  <Application>Microsoft Office PowerPoint</Application>
  <PresentationFormat>Экран (4:3)</PresentationFormat>
  <Paragraphs>260</Paragraphs>
  <Slides>45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Сектор</vt:lpstr>
      <vt:lpstr>Презентация PowerPoint</vt:lpstr>
      <vt:lpstr>  Информация  о проделанной работе  на территории  Каракашлинского сельского поселения  за 2023 года и  о планах на 2024 год</vt:lpstr>
      <vt:lpstr>Численность населения</vt:lpstr>
      <vt:lpstr>ДЕМОГРАФИЧЕСКИЕ ПОКАЗАТЕЛИ</vt:lpstr>
      <vt:lpstr>Поголовье скота у населения, гол</vt:lpstr>
      <vt:lpstr>Республиканская программа субсидирования граждан   </vt:lpstr>
      <vt:lpstr>ВЫПОЛНЕНИЕ БЮДЖЕТА </vt:lpstr>
      <vt:lpstr>СУММА СРЕДСТВ НАПРАВЛЕННЫХ НА     БЛАГОУСТРОЙСТВО ПОСЕЛЕНИЯ</vt:lpstr>
      <vt:lpstr> </vt:lpstr>
      <vt:lpstr>Презентация PowerPoint</vt:lpstr>
      <vt:lpstr>Презентация PowerPoint</vt:lpstr>
      <vt:lpstr>                За счет средств местного бюджета   Приобретение и установка табличек на памятник ВОВ н.п.Урал </vt:lpstr>
      <vt:lpstr>Изготовление  мемориальной доски павшим войнам ВОВ в н.п. Ак-Чишма</vt:lpstr>
      <vt:lpstr>Презентация PowerPoint</vt:lpstr>
      <vt:lpstr>Презентация PowerPoint</vt:lpstr>
      <vt:lpstr>Ремонт водопровода в н.п.Салкын-Чишма</vt:lpstr>
      <vt:lpstr>        Ремонт водопровода в н.п.Каракашлы  ул.Габбасова </vt:lpstr>
      <vt:lpstr>                         За счёт средств самообложения Ремонт ограждения территории кладбища (приобретение стройматериалов)  в  н.п. Каракашлы. На сумму 350 тыс.рублей.</vt:lpstr>
      <vt:lpstr>содержание внутри поселенческих дорог в н.п.Каракашлы (очистка дорог от снега, оплата работ по договору) на сумму 100 тыс.рублей.</vt:lpstr>
      <vt:lpstr>Строительство тротуара в н.п. Каракашлы по ул. Мирфатиха Закиева (согласно сметы: покупка щебня, асфальта, подготовка основания, перевозка, укладка, оплата работ) На сумму  600 тыс.рублей.                                                                                                        </vt:lpstr>
      <vt:lpstr>Содержание и обслуживание объектов уличного освещения в н.п. Каракашлы (приобретение и установка ламп,светильников, электротоваров, текущий ремонт и обслуживание уличного освещения) на сумму 20 тыс.рублей. </vt:lpstr>
      <vt:lpstr> Приведение в нормативное  состояние дорожно-уличной сети в н.п. Урал по ул.Уральская (строительство, реконструкция, ремонт, щебенение, укладка, перевозка, приобретение строительных материалов, оплата работ по договору) на сумму 120 тыс.рублей.</vt:lpstr>
      <vt:lpstr> Ремонт ограждения территории кладбища в н.п. Урал (приобретение стройматериалов.) на сумму 10 тыс.рублей.</vt:lpstr>
      <vt:lpstr>                </vt:lpstr>
      <vt:lpstr>Содержание внутри поселенческих дорог в н.п.Урал (очистка дорог от снега, оплата работ по договору ) на сумму 73 500тыс.рублей.</vt:lpstr>
      <vt:lpstr>Ремонт сетей водоснабжения в н.п.Салкын-Чишма  по ул.Чапаева (приобретение материалов, оборудования, устранение прорывов, замена труб, оплата работ по договору) на сумму 116 тыс.рублей. </vt:lpstr>
      <vt:lpstr>Содержание и обслуживание объектов уличного освещения ) в н.п. Салкын-Чишма (приобретение и установка ламп,светильников, электротоваров, текущий ремонт и обслуживание уличного освещения на сумму 10 тыс.рублей.                                                             </vt:lpstr>
      <vt:lpstr>Ремонт ограждения территории кладбища в н.п. Салкын-Чишма (приобретение стройматериалов.) на сумму 8 тыс.рублей.</vt:lpstr>
      <vt:lpstr>содержание внутри поселенческих дорог в н.п.Салкын-Чишма(очистка дорог от снега, оплата работ по договору) на сумму 11 тыс.рублей.</vt:lpstr>
      <vt:lpstr>Ремонт ограждения территории кладбища в н.п. Ак-чишма (приобретение стройматериалов.) на сумму 5 тыс.рублей.</vt:lpstr>
      <vt:lpstr>Изготовление и установка мемориальной доски павшим воинам ВОВ в н.п. Ак-чишма ( приобретение строительных материалов и оборудования) на сумму 33 тыс.рублей. </vt:lpstr>
      <vt:lpstr> </vt:lpstr>
      <vt:lpstr>Презентация PowerPoint</vt:lpstr>
      <vt:lpstr>           </vt:lpstr>
      <vt:lpstr>Презентация PowerPoint</vt:lpstr>
      <vt:lpstr>    Озеленение  территории                                     сельского  поселения </vt:lpstr>
      <vt:lpstr> Противопожарная Опашка                                    на территории сельского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о проделанной работе на территории Абсалямовского сельского поселения за 2015 г. и о планах на 2016 г.</dc:title>
  <dc:creator>Windows-7</dc:creator>
  <cp:lastModifiedBy>ПК</cp:lastModifiedBy>
  <cp:revision>454</cp:revision>
  <cp:lastPrinted>2022-01-07T11:00:49Z</cp:lastPrinted>
  <dcterms:modified xsi:type="dcterms:W3CDTF">2024-01-24T11:52:05Z</dcterms:modified>
</cp:coreProperties>
</file>